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7"/>
  </p:notes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66" Target="slides/slide21.xml" Type="http://schemas.openxmlformats.org/officeDocument/2006/relationships/slide"/><Relationship Id="rId67" Target="notesMasters/notesMaster1.xml" Type="http://schemas.openxmlformats.org/officeDocument/2006/relationships/notesMaster"/><Relationship Id="rId68" Target="theme/theme2.xml" Type="http://schemas.openxmlformats.org/officeDocument/2006/relationships/theme"/><Relationship Id="rId69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 evaluating our model we used  BLEU Score(measures the similarity of the machine-translated text to a set of high quality reference translations)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00" y="3603165"/>
            <a:ext cx="10202605" cy="3768065"/>
            <a:chOff x="0" y="0"/>
            <a:chExt cx="13603473" cy="50240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03473" cy="389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AI AGENT 007:</a:t>
              </a:r>
            </a:p>
            <a:p>
              <a:pPr>
                <a:lnSpc>
                  <a:spcPts val="8641"/>
                </a:lnSpc>
              </a:pPr>
              <a:r>
                <a:rPr lang="en-US" sz="7201">
                  <a:solidFill>
                    <a:srgbClr val="000000"/>
                  </a:solidFill>
                  <a:latin typeface="Fira Sans Bold"/>
                </a:rPr>
                <a:t>Tooling Up for Success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2189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Bold"/>
                </a:rPr>
                <a:t>T</a:t>
              </a:r>
              <a:r>
                <a:rPr lang="en-US" sz="3599">
                  <a:solidFill>
                    <a:srgbClr val="000000"/>
                  </a:solidFill>
                  <a:latin typeface="Fira Sans Bold"/>
                </a:rPr>
                <a:t>eam 69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40223" y="1486445"/>
            <a:ext cx="6280689" cy="1264418"/>
            <a:chOff x="0" y="0"/>
            <a:chExt cx="8374252" cy="1685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08613"/>
              <a:ext cx="1434641" cy="1468664"/>
            </a:xfrm>
            <a:custGeom>
              <a:avLst/>
              <a:gdLst/>
              <a:ahLst/>
              <a:cxnLst/>
              <a:rect r="r" b="b" t="t" l="l"/>
              <a:pathLst>
                <a:path h="1468664" w="1434641">
                  <a:moveTo>
                    <a:pt x="0" y="0"/>
                  </a:moveTo>
                  <a:lnTo>
                    <a:pt x="1434641" y="0"/>
                  </a:lnTo>
                  <a:lnTo>
                    <a:pt x="1434641" y="1468664"/>
                  </a:lnTo>
                  <a:lnTo>
                    <a:pt x="0" y="146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900809" y="-161925"/>
              <a:ext cx="7473444" cy="184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53"/>
                </a:lnSpc>
              </a:pPr>
              <a:r>
                <a:rPr lang="en-US" sz="8324" spc="416">
                  <a:solidFill>
                    <a:srgbClr val="000000"/>
                  </a:solidFill>
                  <a:latin typeface="Open Sauce Bold"/>
                </a:rPr>
                <a:t>DevRev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3333292" cy="2283436"/>
          </a:xfrm>
          <a:custGeom>
            <a:avLst/>
            <a:gdLst/>
            <a:ahLst/>
            <a:cxnLst/>
            <a:rect r="r" b="b" t="t" l="l"/>
            <a:pathLst>
              <a:path h="2283436" w="3333292">
                <a:moveTo>
                  <a:pt x="0" y="0"/>
                </a:moveTo>
                <a:lnTo>
                  <a:pt x="3333292" y="0"/>
                </a:lnTo>
                <a:lnTo>
                  <a:pt x="3333292" y="2283436"/>
                </a:lnTo>
                <a:lnTo>
                  <a:pt x="0" y="2283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24422" y="9901489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7655" y="9727335"/>
            <a:ext cx="380203" cy="329258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73108" y="9727335"/>
            <a:ext cx="380203" cy="3292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61667" y="9746385"/>
            <a:ext cx="380203" cy="32925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47120" y="9727335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706855" y="1524000"/>
            <a:ext cx="2243139" cy="1942569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458763" y="-721581"/>
            <a:ext cx="3164972" cy="2740881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37222" y="-505544"/>
            <a:ext cx="1511643" cy="1309090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087822" y="2924175"/>
            <a:ext cx="10805221" cy="6391282"/>
          </a:xfrm>
          <a:custGeom>
            <a:avLst/>
            <a:gdLst/>
            <a:ahLst/>
            <a:cxnLst/>
            <a:rect r="r" b="b" t="t" l="l"/>
            <a:pathLst>
              <a:path h="6391282" w="10805221">
                <a:moveTo>
                  <a:pt x="0" y="0"/>
                </a:moveTo>
                <a:lnTo>
                  <a:pt x="10805221" y="0"/>
                </a:lnTo>
                <a:lnTo>
                  <a:pt x="10805221" y="6391282"/>
                </a:lnTo>
                <a:lnTo>
                  <a:pt x="0" y="639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514071" y="6063601"/>
            <a:ext cx="7690680" cy="3194699"/>
            <a:chOff x="0" y="0"/>
            <a:chExt cx="2025529" cy="8414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25529" cy="841402"/>
            </a:xfrm>
            <a:custGeom>
              <a:avLst/>
              <a:gdLst/>
              <a:ahLst/>
              <a:cxnLst/>
              <a:rect r="r" b="b" t="t" l="l"/>
              <a:pathLst>
                <a:path h="841402" w="2025529">
                  <a:moveTo>
                    <a:pt x="0" y="0"/>
                  </a:moveTo>
                  <a:lnTo>
                    <a:pt x="2025529" y="0"/>
                  </a:lnTo>
                  <a:lnTo>
                    <a:pt x="2025529" y="841402"/>
                  </a:lnTo>
                  <a:lnTo>
                    <a:pt x="0" y="8414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025529" cy="88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23389" y="3600450"/>
            <a:ext cx="3869654" cy="3086100"/>
            <a:chOff x="0" y="0"/>
            <a:chExt cx="1019168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9168" cy="812800"/>
            </a:xfrm>
            <a:custGeom>
              <a:avLst/>
              <a:gdLst/>
              <a:ahLst/>
              <a:cxnLst/>
              <a:rect r="r" b="b" t="t" l="l"/>
              <a:pathLst>
                <a:path h="812800" w="1019168">
                  <a:moveTo>
                    <a:pt x="0" y="0"/>
                  </a:moveTo>
                  <a:lnTo>
                    <a:pt x="1019168" y="0"/>
                  </a:lnTo>
                  <a:lnTo>
                    <a:pt x="10191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19168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87655" y="298721"/>
            <a:ext cx="569908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 spc="-65">
                <a:solidFill>
                  <a:srgbClr val="000000"/>
                </a:solidFill>
                <a:latin typeface="Fira Sans Medium"/>
              </a:rPr>
              <a:t>Tool Extraction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655" y="1514475"/>
            <a:ext cx="1304956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Then we create a table which contains cosine similarity scores of each sub-queries against each tool description.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24422" y="9901489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7655" y="9727335"/>
            <a:ext cx="380203" cy="329258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73108" y="9727335"/>
            <a:ext cx="380203" cy="3292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61667" y="9746385"/>
            <a:ext cx="380203" cy="32925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47120" y="9727335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706855" y="1524000"/>
            <a:ext cx="2243139" cy="1942569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458763" y="-721581"/>
            <a:ext cx="3164972" cy="2740881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37222" y="-505544"/>
            <a:ext cx="1511643" cy="1309090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087822" y="2924175"/>
            <a:ext cx="10805221" cy="6391282"/>
          </a:xfrm>
          <a:custGeom>
            <a:avLst/>
            <a:gdLst/>
            <a:ahLst/>
            <a:cxnLst/>
            <a:rect r="r" b="b" t="t" l="l"/>
            <a:pathLst>
              <a:path h="6391282" w="10805221">
                <a:moveTo>
                  <a:pt x="0" y="0"/>
                </a:moveTo>
                <a:lnTo>
                  <a:pt x="10805221" y="0"/>
                </a:lnTo>
                <a:lnTo>
                  <a:pt x="10805221" y="6391282"/>
                </a:lnTo>
                <a:lnTo>
                  <a:pt x="0" y="639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7655" y="298721"/>
            <a:ext cx="569908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 spc="-65">
                <a:solidFill>
                  <a:srgbClr val="000000"/>
                </a:solidFill>
                <a:latin typeface="Fira Sans Medium"/>
              </a:rPr>
              <a:t>Tool Extraction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655" y="1514475"/>
            <a:ext cx="1488870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In each and every table, tool with maximum score is chosen for each sub-query. The same process is repeated for multiple transformer models ,to capture different features for the same sub-query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63822" y="9941396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7055" y="9767242"/>
            <a:ext cx="380203" cy="329258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12508" y="9767242"/>
            <a:ext cx="380203" cy="3292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701067" y="9786292"/>
            <a:ext cx="380203" cy="32925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89625" y="9767242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688868" y="1795144"/>
            <a:ext cx="2204444" cy="1909059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463348" y="-456085"/>
            <a:ext cx="3171494" cy="2746528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787724" y="-800944"/>
            <a:ext cx="1983965" cy="1718123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144005" y="2996182"/>
            <a:ext cx="6868912" cy="6262118"/>
          </a:xfrm>
          <a:custGeom>
            <a:avLst/>
            <a:gdLst/>
            <a:ahLst/>
            <a:cxnLst/>
            <a:rect r="r" b="b" t="t" l="l"/>
            <a:pathLst>
              <a:path h="6262118" w="6868912">
                <a:moveTo>
                  <a:pt x="0" y="0"/>
                </a:moveTo>
                <a:lnTo>
                  <a:pt x="6868912" y="0"/>
                </a:lnTo>
                <a:lnTo>
                  <a:pt x="6868912" y="6262118"/>
                </a:lnTo>
                <a:lnTo>
                  <a:pt x="0" y="6262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0285" y="1675888"/>
            <a:ext cx="12693644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Finally a voting mechanism is applied across tables to get final tool for each sub-query</a:t>
            </a:r>
            <a:r>
              <a:rPr lang="en-US" sz="3099">
                <a:solidFill>
                  <a:srgbClr val="004651"/>
                </a:solidFill>
                <a:latin typeface="Fira Sa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0285" y="237613"/>
            <a:ext cx="569908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 spc="-65">
                <a:solidFill>
                  <a:srgbClr val="000000"/>
                </a:solidFill>
                <a:latin typeface="Fira Sans Medium"/>
              </a:rPr>
              <a:t>Tool Extraction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047968" y="5969567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635183" y="8891595"/>
            <a:ext cx="3903753" cy="3380668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538936" y="9383256"/>
            <a:ext cx="2087158" cy="180748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2011976" y="8268544"/>
            <a:ext cx="4623207" cy="4003719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92218" y="551077"/>
            <a:ext cx="14194156" cy="6623947"/>
            <a:chOff x="0" y="0"/>
            <a:chExt cx="18925542" cy="883193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469230"/>
              <a:ext cx="18925542" cy="636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7120" indent="-373560" lvl="1">
                <a:lnSpc>
                  <a:spcPts val="4152"/>
                </a:lnSpc>
                <a:buFont typeface="Arial"/>
                <a:buChar char="•"/>
              </a:pPr>
              <a:r>
                <a:rPr lang="en-US" sz="3460">
                  <a:solidFill>
                    <a:srgbClr val="004651"/>
                  </a:solidFill>
                  <a:latin typeface="Fira Sans"/>
                </a:rPr>
                <a:t>The cosine similarity between the embeddings of the same sub-text using different models was much less than 1, indicating different models capture information differently.</a:t>
              </a:r>
            </a:p>
            <a:p>
              <a:pPr>
                <a:lnSpc>
                  <a:spcPts val="4152"/>
                </a:lnSpc>
              </a:pPr>
            </a:p>
            <a:p>
              <a:pPr marL="747120" indent="-373560" lvl="1">
                <a:lnSpc>
                  <a:spcPts val="4152"/>
                </a:lnSpc>
                <a:buFont typeface="Arial"/>
                <a:buChar char="•"/>
              </a:pPr>
              <a:r>
                <a:rPr lang="en-US" sz="3460">
                  <a:solidFill>
                    <a:srgbClr val="004651"/>
                  </a:solidFill>
                  <a:latin typeface="Fira Sans"/>
                </a:rPr>
                <a:t>The voting mechanism for tool selection can be applied in this ensemble like-approach to remove the bias of one model for a particular tool.</a:t>
              </a:r>
            </a:p>
            <a:p>
              <a:pPr>
                <a:lnSpc>
                  <a:spcPts val="4152"/>
                </a:lnSpc>
              </a:pPr>
            </a:p>
            <a:p>
              <a:pPr marL="747120" indent="-373560" lvl="1">
                <a:lnSpc>
                  <a:spcPts val="4152"/>
                </a:lnSpc>
                <a:buFont typeface="Arial"/>
                <a:buChar char="•"/>
              </a:pPr>
              <a:r>
                <a:rPr lang="en-US" sz="3460">
                  <a:solidFill>
                    <a:srgbClr val="004651"/>
                  </a:solidFill>
                  <a:latin typeface="Fira Sans"/>
                </a:rPr>
                <a:t>Helped in resolving the near misses and conflicts.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18925542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6"/>
                </a:lnSpc>
              </a:pPr>
              <a:r>
                <a:rPr lang="en-US" sz="9997">
                  <a:solidFill>
                    <a:srgbClr val="004651"/>
                  </a:solidFill>
                  <a:latin typeface="Fira Sans Medium"/>
                </a:rPr>
                <a:t>WHY MULTIPLE MODELS?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939823" y="9438815"/>
            <a:ext cx="5725166" cy="4958021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602571" y="0"/>
            <a:ext cx="4582022" cy="396805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1969965" y="9438815"/>
            <a:ext cx="2986852" cy="2586628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04114" y="3442532"/>
            <a:ext cx="7653137" cy="4506053"/>
          </a:xfrm>
          <a:custGeom>
            <a:avLst/>
            <a:gdLst/>
            <a:ahLst/>
            <a:cxnLst/>
            <a:rect r="r" b="b" t="t" l="l"/>
            <a:pathLst>
              <a:path h="4506053" w="7653137">
                <a:moveTo>
                  <a:pt x="0" y="0"/>
                </a:moveTo>
                <a:lnTo>
                  <a:pt x="7653137" y="0"/>
                </a:lnTo>
                <a:lnTo>
                  <a:pt x="7653137" y="4506053"/>
                </a:lnTo>
                <a:lnTo>
                  <a:pt x="0" y="4506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759" y="2909354"/>
            <a:ext cx="7491974" cy="65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651"/>
                </a:solidFill>
                <a:latin typeface="Fira Sans"/>
              </a:rPr>
              <a:t>The BERT-based Question Answering Model is used to get the argument values from the subquery.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000">
                <a:solidFill>
                  <a:srgbClr val="004651"/>
                </a:solidFill>
                <a:latin typeface="Fira Sans Bold"/>
              </a:rPr>
              <a:t>INPUT</a:t>
            </a:r>
            <a:r>
              <a:rPr lang="en-US" sz="3000">
                <a:solidFill>
                  <a:srgbClr val="000000"/>
                </a:solidFill>
                <a:latin typeface="Fira Sans Light"/>
              </a:rPr>
              <a:t>: 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4651"/>
                </a:solidFill>
                <a:latin typeface="Fira Sans"/>
              </a:rPr>
              <a:t>Context: subquery (</a:t>
            </a:r>
            <a:r>
              <a:rPr lang="en-US" sz="3000">
                <a:solidFill>
                  <a:srgbClr val="004651"/>
                </a:solidFill>
                <a:latin typeface="Fira Sans Bold"/>
              </a:rPr>
              <a:t>qᵢ</a:t>
            </a:r>
            <a:r>
              <a:rPr lang="en-US" sz="3000">
                <a:solidFill>
                  <a:srgbClr val="004651"/>
                </a:solidFill>
                <a:latin typeface="Fira Sans"/>
              </a:rPr>
              <a:t>) and</a:t>
            </a:r>
            <a:r>
              <a:rPr lang="en-US" sz="300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000">
                <a:solidFill>
                  <a:srgbClr val="004651"/>
                </a:solidFill>
                <a:latin typeface="Fira Sans Bold"/>
              </a:rPr>
              <a:t>ε</a:t>
            </a:r>
            <a:r>
              <a:rPr lang="en-US" sz="3000">
                <a:solidFill>
                  <a:srgbClr val="000000"/>
                </a:solidFill>
                <a:latin typeface="Fira Sans"/>
              </a:rPr>
              <a:t>: </a:t>
            </a:r>
            <a:r>
              <a:rPr lang="en-US" sz="3000">
                <a:solidFill>
                  <a:srgbClr val="004651"/>
                </a:solidFill>
                <a:latin typeface="Fira Sans"/>
              </a:rPr>
              <a:t>custom-designed string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4651"/>
                </a:solidFill>
                <a:latin typeface="Fira Sans"/>
              </a:rPr>
              <a:t>Question</a:t>
            </a:r>
            <a:r>
              <a:rPr lang="en-US" sz="3000">
                <a:solidFill>
                  <a:srgbClr val="004651"/>
                </a:solidFill>
                <a:latin typeface="Fira Sans Light"/>
              </a:rPr>
              <a:t>:</a:t>
            </a:r>
            <a:r>
              <a:rPr lang="en-US" sz="300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000">
                <a:solidFill>
                  <a:srgbClr val="004651"/>
                </a:solidFill>
                <a:latin typeface="Fira Sans Bold"/>
              </a:rPr>
              <a:t>µ</a:t>
            </a:r>
            <a:r>
              <a:rPr lang="en-US" sz="3000">
                <a:solidFill>
                  <a:srgbClr val="000000"/>
                </a:solidFill>
                <a:latin typeface="Fira Sans Light"/>
              </a:rPr>
              <a:t> 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651"/>
                </a:solidFill>
                <a:latin typeface="Fira Sans Bold"/>
              </a:rPr>
              <a:t>OUTPUT</a:t>
            </a:r>
            <a:r>
              <a:rPr lang="en-US" sz="3000">
                <a:solidFill>
                  <a:srgbClr val="000000"/>
                </a:solidFill>
                <a:latin typeface="Fira Sans Bold"/>
              </a:rPr>
              <a:t>:</a:t>
            </a:r>
            <a:r>
              <a:rPr lang="en-US" sz="3000">
                <a:solidFill>
                  <a:srgbClr val="000000"/>
                </a:solidFill>
                <a:latin typeface="Fira Sans"/>
              </a:rPr>
              <a:t>  </a:t>
            </a:r>
            <a:r>
              <a:rPr lang="en-US" sz="3000">
                <a:solidFill>
                  <a:srgbClr val="004651"/>
                </a:solidFill>
                <a:latin typeface="Fira Sans"/>
              </a:rPr>
              <a:t>Argument value</a:t>
            </a:r>
            <a:r>
              <a:rPr lang="en-US" sz="300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000">
                <a:solidFill>
                  <a:srgbClr val="004651"/>
                </a:solidFill>
                <a:latin typeface="Fira Sans"/>
              </a:rPr>
              <a:t>(</a:t>
            </a:r>
            <a:r>
              <a:rPr lang="en-US" sz="3000">
                <a:solidFill>
                  <a:srgbClr val="004651"/>
                </a:solidFill>
                <a:latin typeface="Fira Sans Bold"/>
              </a:rPr>
              <a:t>argᵢ</a:t>
            </a:r>
            <a:r>
              <a:rPr lang="en-US" sz="3000">
                <a:solidFill>
                  <a:srgbClr val="004651"/>
                </a:solidFill>
                <a:latin typeface="Fira Sans"/>
              </a:rPr>
              <a:t>)</a:t>
            </a:r>
          </a:p>
          <a:p>
            <a:pPr>
              <a:lnSpc>
                <a:spcPts val="2973"/>
              </a:lnSpc>
            </a:pPr>
            <a:r>
              <a:rPr lang="en-US" sz="2124">
                <a:solidFill>
                  <a:srgbClr val="000000"/>
                </a:solidFill>
                <a:latin typeface="Fira Sans Light"/>
              </a:rPr>
              <a:t> </a:t>
            </a:r>
          </a:p>
          <a:p>
            <a:pPr>
              <a:lnSpc>
                <a:spcPts val="2973"/>
              </a:lnSpc>
            </a:pPr>
          </a:p>
          <a:p>
            <a:pPr>
              <a:lnSpc>
                <a:spcPts val="297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3920"/>
            <a:ext cx="5531827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80"/>
              </a:lnSpc>
              <a:spcBef>
                <a:spcPct val="0"/>
              </a:spcBef>
            </a:pPr>
            <a:r>
              <a:rPr lang="en-US" sz="5900" spc="-59">
                <a:solidFill>
                  <a:srgbClr val="000000"/>
                </a:solidFill>
                <a:latin typeface="Fira Sans Medium"/>
              </a:rPr>
              <a:t>Argument Value Extraction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738" y="4563417"/>
            <a:ext cx="17053894" cy="2846065"/>
          </a:xfrm>
          <a:custGeom>
            <a:avLst/>
            <a:gdLst/>
            <a:ahLst/>
            <a:cxnLst/>
            <a:rect r="r" b="b" t="t" l="l"/>
            <a:pathLst>
              <a:path h="2846065" w="17053894">
                <a:moveTo>
                  <a:pt x="0" y="0"/>
                </a:moveTo>
                <a:lnTo>
                  <a:pt x="17053894" y="0"/>
                </a:lnTo>
                <a:lnTo>
                  <a:pt x="17053894" y="2846066"/>
                </a:lnTo>
                <a:lnTo>
                  <a:pt x="0" y="284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2831"/>
            <a:ext cx="17657719" cy="23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anva Sans Bold"/>
              </a:rPr>
              <a:t>Generating Appropriate Context and Question using prompt engineering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7204" y="2645728"/>
            <a:ext cx="14453592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GENERATING RESPONSE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&amp;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2189" y="8233736"/>
            <a:ext cx="3556443" cy="2053264"/>
            <a:chOff x="0" y="0"/>
            <a:chExt cx="3619627" cy="2089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2089743"/>
            </a:xfrm>
            <a:custGeom>
              <a:avLst/>
              <a:gdLst/>
              <a:ahLst/>
              <a:cxnLst/>
              <a:rect r="r" b="b" t="t" l="l"/>
              <a:pathLst>
                <a:path h="2089743" w="3619627">
                  <a:moveTo>
                    <a:pt x="3619627" y="1044871"/>
                  </a:moveTo>
                  <a:lnTo>
                    <a:pt x="2714752" y="2089743"/>
                  </a:lnTo>
                  <a:lnTo>
                    <a:pt x="904875" y="2089743"/>
                  </a:lnTo>
                  <a:lnTo>
                    <a:pt x="0" y="1044871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044871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099830" y="1028700"/>
            <a:ext cx="4697329" cy="7545586"/>
          </a:xfrm>
          <a:custGeom>
            <a:avLst/>
            <a:gdLst/>
            <a:ahLst/>
            <a:cxnLst/>
            <a:rect r="r" b="b" t="t" l="l"/>
            <a:pathLst>
              <a:path h="7545586" w="4697329">
                <a:moveTo>
                  <a:pt x="0" y="0"/>
                </a:moveTo>
                <a:lnTo>
                  <a:pt x="4697328" y="0"/>
                </a:lnTo>
                <a:lnTo>
                  <a:pt x="4697328" y="7545586"/>
                </a:lnTo>
                <a:lnTo>
                  <a:pt x="0" y="754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3054" y="8707918"/>
            <a:ext cx="1489657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ira Sans"/>
              </a:rPr>
              <a:t>“Get all work items similar to TKT-123, summarize them, create issues from that summary, and prioritize them”.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63288" y="1009650"/>
            <a:ext cx="4625854" cy="7430772"/>
          </a:xfrm>
          <a:custGeom>
            <a:avLst/>
            <a:gdLst/>
            <a:ahLst/>
            <a:cxnLst/>
            <a:rect r="r" b="b" t="t" l="l"/>
            <a:pathLst>
              <a:path h="7430772" w="4625854">
                <a:moveTo>
                  <a:pt x="0" y="0"/>
                </a:moveTo>
                <a:lnTo>
                  <a:pt x="4625853" y="0"/>
                </a:lnTo>
                <a:lnTo>
                  <a:pt x="4625853" y="7430772"/>
                </a:lnTo>
                <a:lnTo>
                  <a:pt x="0" y="743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34788" y="259752"/>
            <a:ext cx="314872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Fira Sans Medium"/>
              </a:rPr>
              <a:t> Our Results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23410" y="259752"/>
            <a:ext cx="414992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Fira Sans Medium"/>
              </a:rPr>
              <a:t> Desired Results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2189" y="8233736"/>
            <a:ext cx="3556443" cy="2053264"/>
            <a:chOff x="0" y="0"/>
            <a:chExt cx="3619627" cy="2089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2089743"/>
            </a:xfrm>
            <a:custGeom>
              <a:avLst/>
              <a:gdLst/>
              <a:ahLst/>
              <a:cxnLst/>
              <a:rect r="r" b="b" t="t" l="l"/>
              <a:pathLst>
                <a:path h="2089743" w="3619627">
                  <a:moveTo>
                    <a:pt x="3619627" y="1044871"/>
                  </a:moveTo>
                  <a:lnTo>
                    <a:pt x="2714752" y="2089743"/>
                  </a:lnTo>
                  <a:lnTo>
                    <a:pt x="904875" y="2089743"/>
                  </a:lnTo>
                  <a:lnTo>
                    <a:pt x="0" y="1044871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044871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4989" y="1143584"/>
            <a:ext cx="8035029" cy="7300580"/>
          </a:xfrm>
          <a:custGeom>
            <a:avLst/>
            <a:gdLst/>
            <a:ahLst/>
            <a:cxnLst/>
            <a:rect r="r" b="b" t="t" l="l"/>
            <a:pathLst>
              <a:path h="7300580" w="8035029">
                <a:moveTo>
                  <a:pt x="0" y="0"/>
                </a:moveTo>
                <a:lnTo>
                  <a:pt x="8035029" y="0"/>
                </a:lnTo>
                <a:lnTo>
                  <a:pt x="8035029" y="7300579"/>
                </a:lnTo>
                <a:lnTo>
                  <a:pt x="0" y="730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1140" y="1143584"/>
            <a:ext cx="7430535" cy="7300580"/>
          </a:xfrm>
          <a:custGeom>
            <a:avLst/>
            <a:gdLst/>
            <a:ahLst/>
            <a:cxnLst/>
            <a:rect r="r" b="b" t="t" l="l"/>
            <a:pathLst>
              <a:path h="7300580" w="7430535">
                <a:moveTo>
                  <a:pt x="0" y="0"/>
                </a:moveTo>
                <a:lnTo>
                  <a:pt x="7430535" y="0"/>
                </a:lnTo>
                <a:lnTo>
                  <a:pt x="7430535" y="7300579"/>
                </a:lnTo>
                <a:lnTo>
                  <a:pt x="0" y="7300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9" r="-5679" b="-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2690" y="8648700"/>
            <a:ext cx="1379438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Fira Sans Medium"/>
              </a:rPr>
              <a:t>“Given a customer meeting transcript T, create action items and add them to my current sprint”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06450" y="381000"/>
            <a:ext cx="401347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Fira Sans Medium"/>
              </a:rPr>
              <a:t>Desired Results</a:t>
            </a:r>
            <a:r>
              <a:rPr lang="en-US" sz="4296">
                <a:solidFill>
                  <a:srgbClr val="000000"/>
                </a:solidFill>
                <a:latin typeface="Fira Sans Medium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9238" y="381000"/>
            <a:ext cx="301228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Fira Sans Medium"/>
              </a:rPr>
              <a:t>Our Results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64402" y="1028700"/>
          <a:ext cx="16194898" cy="8918730"/>
        </p:xfrm>
        <a:graphic>
          <a:graphicData uri="http://schemas.openxmlformats.org/drawingml/2006/table">
            <a:tbl>
              <a:tblPr/>
              <a:tblGrid>
                <a:gridCol w="10810556"/>
                <a:gridCol w="5384342"/>
              </a:tblGrid>
              <a:tr h="1071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ira Sans Bold"/>
                        </a:rPr>
                        <a:t>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ira Sans Bold"/>
                        </a:rPr>
                        <a:t>BLEU-5_scores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81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"Get all work items similar to TKT-123, summarize them, create issues from that summary, and prioritize them”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Fira Sans"/>
                        </a:rPr>
                        <a:t>0.9439792470039666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1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"Given a customer meeting transcript T, create action items and add them to my current sprint”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0.8101603728876992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56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“What is the meaning of life?”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Fir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“Summarize issues similar to don:core:dvrv-us-1:devo/0:issue/1”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0.30758791229866156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“ What are my all issues in the triage stage under part FEAT-123? Summarize them.”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0.08625054732417066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"Prioritize my P0 issues and add them to the current sprint”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0.02028532871972705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1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"List all high severity tickets coming in from slack from customer Cust123 and generate a summary of them”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Fira Sans"/>
                        </a:rPr>
                        <a:t>0.01547275259922056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735550" y="-104775"/>
            <a:ext cx="2816900" cy="86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sz="5002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44140"/>
            <a:ext cx="1582318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2"/>
              </a:lnSpc>
              <a:spcBef>
                <a:spcPct val="0"/>
              </a:spcBef>
            </a:pPr>
            <a:r>
              <a:rPr lang="en-US" sz="4035">
                <a:solidFill>
                  <a:srgbClr val="F4F4F4"/>
                </a:solidFill>
                <a:latin typeface="Fira Sans"/>
              </a:rPr>
              <a:t>For a Language model L  powered up with a set of tools T, it can be used to answer the domain-specific query Q by providing the appropriate subset of tools and arguments  to answer the query.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76275"/>
            <a:ext cx="16551843" cy="17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89"/>
              </a:lnSpc>
            </a:pPr>
            <a:r>
              <a:rPr lang="en-US" sz="11657">
                <a:solidFill>
                  <a:srgbClr val="A4E473"/>
                </a:solidFill>
                <a:latin typeface="Fira Sans Medium"/>
              </a:rPr>
              <a:t>Problem Statement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862513"/>
            <a:ext cx="952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06328" y="3524250"/>
            <a:ext cx="15944682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5"/>
              </a:lnSpc>
            </a:pPr>
            <a:r>
              <a:rPr lang="en-US" sz="4296">
                <a:solidFill>
                  <a:srgbClr val="FFFFFF"/>
                </a:solidFill>
                <a:latin typeface="Fira Sans"/>
              </a:rPr>
              <a:t>Using the sliding window of varying sizes for exploring word-level subqueries to capture tools associated with each word.</a:t>
            </a:r>
          </a:p>
          <a:p>
            <a:pPr>
              <a:lnSpc>
                <a:spcPts val="5155"/>
              </a:lnSpc>
            </a:pPr>
          </a:p>
          <a:p>
            <a:pPr>
              <a:lnSpc>
                <a:spcPts val="5155"/>
              </a:lnSpc>
            </a:pPr>
          </a:p>
          <a:p>
            <a:pPr>
              <a:lnSpc>
                <a:spcPts val="5155"/>
              </a:lnSpc>
            </a:pPr>
            <a:r>
              <a:rPr lang="en-US" sz="4296">
                <a:solidFill>
                  <a:srgbClr val="FFFFFF"/>
                </a:solidFill>
                <a:latin typeface="Fira Sans"/>
              </a:rPr>
              <a:t>To find tool dependencies and relationships, we could use knowledge graphs.</a:t>
            </a:r>
          </a:p>
          <a:p>
            <a:pPr>
              <a:lnSpc>
                <a:spcPts val="5155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1543050" y="3755937"/>
            <a:ext cx="3086100" cy="719682"/>
            <a:chOff x="0" y="0"/>
            <a:chExt cx="812800" cy="189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9546"/>
            </a:xfrm>
            <a:custGeom>
              <a:avLst/>
              <a:gdLst/>
              <a:ahLst/>
              <a:cxnLst/>
              <a:rect r="r" b="b" t="t" l="l"/>
              <a:pathLst>
                <a:path h="189546" w="812800">
                  <a:moveTo>
                    <a:pt x="609600" y="0"/>
                  </a:moveTo>
                  <a:lnTo>
                    <a:pt x="0" y="0"/>
                  </a:lnTo>
                  <a:lnTo>
                    <a:pt x="0" y="189546"/>
                  </a:lnTo>
                  <a:lnTo>
                    <a:pt x="609600" y="189546"/>
                  </a:lnTo>
                  <a:lnTo>
                    <a:pt x="812800" y="9477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98500" cy="237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6306886"/>
            <a:ext cx="3086100" cy="743804"/>
            <a:chOff x="0" y="0"/>
            <a:chExt cx="812800" cy="195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95899"/>
            </a:xfrm>
            <a:custGeom>
              <a:avLst/>
              <a:gdLst/>
              <a:ahLst/>
              <a:cxnLst/>
              <a:rect r="r" b="b" t="t" l="l"/>
              <a:pathLst>
                <a:path h="195899" w="812800">
                  <a:moveTo>
                    <a:pt x="609600" y="0"/>
                  </a:moveTo>
                  <a:lnTo>
                    <a:pt x="0" y="0"/>
                  </a:lnTo>
                  <a:lnTo>
                    <a:pt x="0" y="195899"/>
                  </a:lnTo>
                  <a:lnTo>
                    <a:pt x="609600" y="195899"/>
                  </a:lnTo>
                  <a:lnTo>
                    <a:pt x="812800" y="9794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8500" cy="243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03445" y="317801"/>
            <a:ext cx="88906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FFFFFF"/>
                </a:solidFill>
                <a:latin typeface="Canva Sans Bold"/>
              </a:rPr>
              <a:t>FUTURE GOALS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6328" y="2143250"/>
            <a:ext cx="1400611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Fira Sans"/>
              </a:rPr>
              <a:t> Two possible strategies: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88397" y="4274503"/>
            <a:ext cx="711120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4557" y="3254945"/>
            <a:ext cx="2078887" cy="2127499"/>
            <a:chOff x="0" y="0"/>
            <a:chExt cx="1144321" cy="1171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4321" cy="1171080"/>
            </a:xfrm>
            <a:custGeom>
              <a:avLst/>
              <a:gdLst/>
              <a:ahLst/>
              <a:cxnLst/>
              <a:rect r="r" b="b" t="t" l="l"/>
              <a:pathLst>
                <a:path h="1171080" w="1144321">
                  <a:moveTo>
                    <a:pt x="572161" y="0"/>
                  </a:moveTo>
                  <a:lnTo>
                    <a:pt x="1144321" y="585540"/>
                  </a:lnTo>
                  <a:lnTo>
                    <a:pt x="572161" y="1171080"/>
                  </a:lnTo>
                  <a:lnTo>
                    <a:pt x="0" y="585540"/>
                  </a:lnTo>
                  <a:lnTo>
                    <a:pt x="572161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6680" y="201279"/>
              <a:ext cx="750961" cy="768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5799">
                  <a:solidFill>
                    <a:srgbClr val="000000"/>
                  </a:solidFill>
                  <a:latin typeface="Fira Sans"/>
                </a:rPr>
                <a:t>VS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33375"/>
            <a:ext cx="7875855" cy="1543050"/>
            <a:chOff x="0" y="0"/>
            <a:chExt cx="207429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4299" cy="406400"/>
            </a:xfrm>
            <a:custGeom>
              <a:avLst/>
              <a:gdLst/>
              <a:ahLst/>
              <a:cxnLst/>
              <a:rect r="r" b="b" t="t" l="l"/>
              <a:pathLst>
                <a:path h="406400" w="2074299">
                  <a:moveTo>
                    <a:pt x="187109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1099" y="406400"/>
                  </a:lnTo>
                  <a:lnTo>
                    <a:pt x="2074299" y="203200"/>
                  </a:lnTo>
                  <a:lnTo>
                    <a:pt x="1871099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5999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33696" y="2775644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4651"/>
                  </a:solidFill>
                  <a:latin typeface="Fira Sans"/>
                </a:rPr>
                <a:t>LEARNING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69393" y="2775644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"/>
                </a:rPr>
                <a:t>NON-LEARNING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2138" y="581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68736"/>
            <a:ext cx="7448350" cy="215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570" indent="-330285" lvl="1">
              <a:lnSpc>
                <a:spcPts val="4283"/>
              </a:lnSpc>
              <a:buFont typeface="Arial"/>
              <a:buChar char="•"/>
            </a:pPr>
            <a:r>
              <a:rPr lang="en-US" sz="3059">
                <a:solidFill>
                  <a:srgbClr val="000000"/>
                </a:solidFill>
                <a:latin typeface="Fira Sans"/>
              </a:rPr>
              <a:t>Scarcity of Large amounts of Data for Training the Neural Networks</a:t>
            </a:r>
          </a:p>
          <a:p>
            <a:pPr marL="660570" indent="-330285" lvl="1">
              <a:lnSpc>
                <a:spcPts val="4283"/>
              </a:lnSpc>
              <a:buFont typeface="Arial"/>
              <a:buChar char="•"/>
            </a:pPr>
            <a:r>
              <a:rPr lang="en-US" sz="3059">
                <a:solidFill>
                  <a:srgbClr val="000000"/>
                </a:solidFill>
                <a:latin typeface="Fira Sans"/>
              </a:rPr>
              <a:t>Not compatible with Dynamic Tool-Set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83443" y="6268736"/>
            <a:ext cx="6791069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"/>
              </a:rPr>
              <a:t>No Training is required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"/>
              </a:rPr>
              <a:t>Compatible with the Dynamic Tool Set.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7875855" y="1104900"/>
            <a:ext cx="98621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662138" y="9906957"/>
            <a:ext cx="16075881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787339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62229" y="29644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864415"/>
            <a:ext cx="12813938" cy="253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3"/>
              </a:lnSpc>
            </a:pPr>
            <a:r>
              <a:rPr lang="en-US" sz="3595">
                <a:solidFill>
                  <a:srgbClr val="004651"/>
                </a:solidFill>
                <a:latin typeface="Fira Sans"/>
              </a:rPr>
              <a:t>This approach revolves around the embedding-matching mechanism and </a:t>
            </a:r>
            <a:r>
              <a:rPr lang="en-US" sz="3595">
                <a:solidFill>
                  <a:srgbClr val="004651"/>
                </a:solidFill>
                <a:latin typeface="Fira Sans"/>
              </a:rPr>
              <a:t>finding the cosine similarity between the embeddings of the </a:t>
            </a:r>
            <a:r>
              <a:rPr lang="en-US" sz="3595">
                <a:solidFill>
                  <a:srgbClr val="004651"/>
                </a:solidFill>
                <a:latin typeface="Fira Sans"/>
              </a:rPr>
              <a:t>query and the tool descriptions at the upper level</a:t>
            </a:r>
            <a:r>
              <a:rPr lang="en-US" sz="3595">
                <a:solidFill>
                  <a:srgbClr val="000000"/>
                </a:solidFill>
                <a:latin typeface="Fira Sans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00075"/>
            <a:ext cx="118452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Non-Learning Approach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8985652" y="7356773"/>
            <a:ext cx="3801687" cy="3292279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540754" y="8629094"/>
            <a:ext cx="5234026" cy="4532692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597153" y="9258300"/>
            <a:ext cx="3801687" cy="3292279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3160179"/>
            <a:ext cx="8716063" cy="4742026"/>
          </a:xfrm>
          <a:custGeom>
            <a:avLst/>
            <a:gdLst/>
            <a:ahLst/>
            <a:cxnLst/>
            <a:rect r="r" b="b" t="t" l="l"/>
            <a:pathLst>
              <a:path h="4742026" w="8716063">
                <a:moveTo>
                  <a:pt x="0" y="0"/>
                </a:moveTo>
                <a:lnTo>
                  <a:pt x="8716063" y="0"/>
                </a:lnTo>
                <a:lnTo>
                  <a:pt x="8716063" y="4742026"/>
                </a:lnTo>
                <a:lnTo>
                  <a:pt x="0" y="474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9890323" cy="2774417"/>
            <a:chOff x="0" y="0"/>
            <a:chExt cx="2515905" cy="7057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5905" cy="705757"/>
            </a:xfrm>
            <a:custGeom>
              <a:avLst/>
              <a:gdLst/>
              <a:ahLst/>
              <a:cxnLst/>
              <a:rect r="r" b="b" t="t" l="l"/>
              <a:pathLst>
                <a:path h="705757" w="2515905">
                  <a:moveTo>
                    <a:pt x="2312705" y="0"/>
                  </a:moveTo>
                  <a:lnTo>
                    <a:pt x="0" y="0"/>
                  </a:lnTo>
                  <a:lnTo>
                    <a:pt x="0" y="705757"/>
                  </a:lnTo>
                  <a:lnTo>
                    <a:pt x="2312705" y="705757"/>
                  </a:lnTo>
                  <a:lnTo>
                    <a:pt x="2515905" y="352879"/>
                  </a:lnTo>
                  <a:lnTo>
                    <a:pt x="2312705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01605" cy="7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5262" y="202667"/>
            <a:ext cx="811530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Embeddings &amp; Cosine</a:t>
            </a:r>
            <a:r>
              <a:rPr lang="en-US" sz="8499" spc="-84">
                <a:solidFill>
                  <a:srgbClr val="000000"/>
                </a:solidFill>
                <a:latin typeface="Fira Sans Medium"/>
              </a:rPr>
              <a:t> Similarity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700" y="3631163"/>
            <a:ext cx="8307861" cy="461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8294" indent="-359147" lvl="1">
              <a:lnSpc>
                <a:spcPts val="3992"/>
              </a:lnSpc>
              <a:buFont typeface="Arial"/>
              <a:buChar char="•"/>
            </a:pPr>
            <a:r>
              <a:rPr lang="en-US" sz="3326">
                <a:solidFill>
                  <a:srgbClr val="004651"/>
                </a:solidFill>
                <a:latin typeface="Fira Sans"/>
              </a:rPr>
              <a:t>Embeddings: numerical representation of text.</a:t>
            </a:r>
          </a:p>
          <a:p>
            <a:pPr>
              <a:lnSpc>
                <a:spcPts val="3992"/>
              </a:lnSpc>
            </a:pPr>
          </a:p>
          <a:p>
            <a:pPr marL="718294" indent="-359147" lvl="1">
              <a:lnSpc>
                <a:spcPts val="3992"/>
              </a:lnSpc>
              <a:buFont typeface="Arial"/>
              <a:buChar char="•"/>
            </a:pPr>
            <a:r>
              <a:rPr lang="en-US" sz="3326">
                <a:solidFill>
                  <a:srgbClr val="004651"/>
                </a:solidFill>
                <a:latin typeface="Fira Sans"/>
              </a:rPr>
              <a:t>Text represented as points in vector space.</a:t>
            </a:r>
          </a:p>
          <a:p>
            <a:pPr>
              <a:lnSpc>
                <a:spcPts val="3992"/>
              </a:lnSpc>
            </a:pPr>
          </a:p>
          <a:p>
            <a:pPr marL="718294" indent="-359147" lvl="1">
              <a:lnSpc>
                <a:spcPts val="3992"/>
              </a:lnSpc>
              <a:buFont typeface="Arial"/>
              <a:buChar char="•"/>
            </a:pPr>
            <a:r>
              <a:rPr lang="en-US" sz="3326">
                <a:solidFill>
                  <a:srgbClr val="004651"/>
                </a:solidFill>
                <a:latin typeface="Fira Sans"/>
              </a:rPr>
              <a:t>Cosine-Similarity: to capture the semantic relationship.</a:t>
            </a:r>
          </a:p>
          <a:p>
            <a:pPr>
              <a:lnSpc>
                <a:spcPts val="39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05399" y="519113"/>
            <a:ext cx="615390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6"/>
              </a:lnSpc>
              <a:spcBef>
                <a:spcPct val="0"/>
              </a:spcBef>
            </a:pPr>
            <a:r>
              <a:rPr lang="en-US" sz="6622" spc="-66">
                <a:solidFill>
                  <a:srgbClr val="000000"/>
                </a:solidFill>
                <a:latin typeface="Fira Sans Medium"/>
              </a:rPr>
              <a:t>METHODOLOGY: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87082" y="2270890"/>
            <a:ext cx="98722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55"/>
              </a:lnSpc>
            </a:pPr>
            <a:r>
              <a:rPr lang="en-US" sz="4296">
                <a:solidFill>
                  <a:srgbClr val="000000"/>
                </a:solidFill>
                <a:latin typeface="Fira Sans"/>
              </a:rPr>
              <a:t>Tool-Set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87082" y="3354528"/>
            <a:ext cx="98722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000000"/>
                </a:solidFill>
                <a:latin typeface="Fira Sans"/>
              </a:rPr>
              <a:t>Query 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87082" y="4421328"/>
            <a:ext cx="98722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000000"/>
                </a:solidFill>
                <a:latin typeface="Fira Sans"/>
              </a:rPr>
              <a:t>Tool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7082" y="5516703"/>
            <a:ext cx="98722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000000"/>
                </a:solidFill>
                <a:latin typeface="Fira Sans"/>
              </a:rPr>
              <a:t>Getting Argument Values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87082" y="6650178"/>
            <a:ext cx="98722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55"/>
              </a:lnSpc>
              <a:spcBef>
                <a:spcPct val="0"/>
              </a:spcBef>
            </a:pPr>
            <a:r>
              <a:rPr lang="en-US" sz="4296">
                <a:solidFill>
                  <a:srgbClr val="000000"/>
                </a:solidFill>
                <a:latin typeface="Fira Sans"/>
              </a:rPr>
              <a:t>Generating Response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762610" y="5694734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620826" y="0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724387" y="7247929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85762"/>
            <a:ext cx="1023703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Tool-Set 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33625"/>
            <a:ext cx="12070723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3" indent="-334646" lvl="1">
              <a:lnSpc>
                <a:spcPts val="3720"/>
              </a:lnSpc>
              <a:buFont typeface="Arial"/>
              <a:buChar char="•"/>
            </a:pPr>
            <a:r>
              <a:rPr lang="en-US" sz="3100">
                <a:solidFill>
                  <a:srgbClr val="004651"/>
                </a:solidFill>
                <a:latin typeface="Fira Sans"/>
              </a:rPr>
              <a:t>Transforming the given tool description table into a JSON format file.</a:t>
            </a:r>
          </a:p>
          <a:p>
            <a:pPr>
              <a:lnSpc>
                <a:spcPts val="3720"/>
              </a:lnSpc>
            </a:pPr>
          </a:p>
          <a:p>
            <a:pPr marL="669293" indent="-334646" lvl="1">
              <a:lnSpc>
                <a:spcPts val="3720"/>
              </a:lnSpc>
              <a:buFont typeface="Arial"/>
              <a:buChar char="•"/>
            </a:pPr>
            <a:r>
              <a:rPr lang="en-US" sz="3100">
                <a:solidFill>
                  <a:srgbClr val="004651"/>
                </a:solidFill>
                <a:latin typeface="Fira Sans"/>
              </a:rPr>
              <a:t>The sentence embedding for each tool and argument description is calculated and stored for each of the embedding model used.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41679" y="9434553"/>
            <a:ext cx="5770375" cy="4997172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468805" y="0"/>
            <a:ext cx="2903107" cy="2514104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1655486" y="9434553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18887" y="3289121"/>
            <a:ext cx="11122829" cy="6116774"/>
          </a:xfrm>
          <a:custGeom>
            <a:avLst/>
            <a:gdLst/>
            <a:ahLst/>
            <a:cxnLst/>
            <a:rect r="r" b="b" t="t" l="l"/>
            <a:pathLst>
              <a:path h="6116774" w="11122829">
                <a:moveTo>
                  <a:pt x="0" y="0"/>
                </a:moveTo>
                <a:lnTo>
                  <a:pt x="11122829" y="0"/>
                </a:lnTo>
                <a:lnTo>
                  <a:pt x="11122829" y="6116774"/>
                </a:lnTo>
                <a:lnTo>
                  <a:pt x="0" y="611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0977" y="1653361"/>
            <a:ext cx="14620410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We Created the Split function S  using the SPACY module for splitting the given query Q into sub-queries.</a:t>
            </a:r>
          </a:p>
          <a:p>
            <a:pPr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Splitting helped in localizing the information.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977" y="481199"/>
            <a:ext cx="8113023" cy="109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85"/>
              </a:lnSpc>
              <a:spcBef>
                <a:spcPct val="0"/>
              </a:spcBef>
            </a:pPr>
            <a:r>
              <a:rPr lang="en-US" sz="7238" spc="-72">
                <a:solidFill>
                  <a:srgbClr val="000000"/>
                </a:solidFill>
                <a:latin typeface="Fira Sans Bold"/>
              </a:rPr>
              <a:t>Query 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24422" y="9901489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7655" y="9727335"/>
            <a:ext cx="380203" cy="329258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73108" y="9727335"/>
            <a:ext cx="380203" cy="3292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61667" y="9746385"/>
            <a:ext cx="380203" cy="32925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47120" y="9727335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706855" y="1524000"/>
            <a:ext cx="2243139" cy="1942569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458763" y="-721581"/>
            <a:ext cx="3164972" cy="2740881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37222" y="-505544"/>
            <a:ext cx="1511643" cy="1309090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087822" y="2924175"/>
            <a:ext cx="10805221" cy="6391282"/>
          </a:xfrm>
          <a:custGeom>
            <a:avLst/>
            <a:gdLst/>
            <a:ahLst/>
            <a:cxnLst/>
            <a:rect r="r" b="b" t="t" l="l"/>
            <a:pathLst>
              <a:path h="6391282" w="10805221">
                <a:moveTo>
                  <a:pt x="0" y="0"/>
                </a:moveTo>
                <a:lnTo>
                  <a:pt x="10805221" y="0"/>
                </a:lnTo>
                <a:lnTo>
                  <a:pt x="10805221" y="6391282"/>
                </a:lnTo>
                <a:lnTo>
                  <a:pt x="0" y="639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55667" y="3600450"/>
            <a:ext cx="10470803" cy="5657850"/>
            <a:chOff x="0" y="0"/>
            <a:chExt cx="2757742" cy="14901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57742" cy="1490133"/>
            </a:xfrm>
            <a:custGeom>
              <a:avLst/>
              <a:gdLst/>
              <a:ahLst/>
              <a:cxnLst/>
              <a:rect r="r" b="b" t="t" l="l"/>
              <a:pathLst>
                <a:path h="1490133" w="2757742">
                  <a:moveTo>
                    <a:pt x="0" y="0"/>
                  </a:moveTo>
                  <a:lnTo>
                    <a:pt x="2757742" y="0"/>
                  </a:lnTo>
                  <a:lnTo>
                    <a:pt x="2757742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57742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87655" y="298721"/>
            <a:ext cx="569908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500" spc="-65">
                <a:solidFill>
                  <a:srgbClr val="000000"/>
                </a:solidFill>
                <a:latin typeface="Fira Sans Medium"/>
              </a:rPr>
              <a:t>Tool Extraction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7655" y="1514475"/>
            <a:ext cx="1456120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4651"/>
                </a:solidFill>
                <a:latin typeface="Fira Sans"/>
              </a:rPr>
              <a:t>First we take the descriptions of tools and subqueries and compute their embeddings using multiple models.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DAF3A7gvyBI</dc:identifier>
  <dcterms:modified xsi:type="dcterms:W3CDTF">2011-08-01T06:04:30Z</dcterms:modified>
  <cp:revision>1</cp:revision>
  <dc:title>Dev Rev</dc:title>
</cp:coreProperties>
</file>